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75" r:id="rId3"/>
    <p:sldId id="292" r:id="rId4"/>
    <p:sldId id="307" r:id="rId5"/>
    <p:sldId id="294" r:id="rId6"/>
    <p:sldId id="301" r:id="rId7"/>
    <p:sldId id="314" r:id="rId8"/>
    <p:sldId id="302" r:id="rId9"/>
    <p:sldId id="303" r:id="rId10"/>
    <p:sldId id="305" r:id="rId11"/>
    <p:sldId id="304" r:id="rId12"/>
    <p:sldId id="306" r:id="rId13"/>
    <p:sldId id="310" r:id="rId14"/>
    <p:sldId id="312" r:id="rId15"/>
    <p:sldId id="311" r:id="rId16"/>
    <p:sldId id="313" r:id="rId17"/>
    <p:sldId id="315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0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AAD347D-5ACD-4C99-B74B-A9C85AD731AF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15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99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2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4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0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80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92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65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AAD347D-5ACD-4C99-B74B-A9C85AD731AF}" type="datetimeFigureOut">
              <a:rPr lang="en-US" smtClean="0"/>
              <a:t>11/8/19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164" y="4960137"/>
            <a:ext cx="6054436" cy="1463040"/>
          </a:xfrm>
        </p:spPr>
        <p:txBody>
          <a:bodyPr/>
          <a:lstStyle/>
          <a:p>
            <a:r>
              <a:rPr lang="en-US" dirty="0" smtClean="0"/>
              <a:t>Presentation for the management team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/>
              <a:t>Andrej </a:t>
            </a:r>
            <a:r>
              <a:rPr lang="en-US" sz="2400" dirty="0" err="1" smtClean="0"/>
              <a:t>Ondracka</a:t>
            </a:r>
            <a:endParaRPr lang="en-US" sz="2400" dirty="0" smtClean="0"/>
          </a:p>
          <a:p>
            <a:r>
              <a:rPr lang="en-US" sz="2400" dirty="0" err="1" smtClean="0"/>
              <a:t>IoT</a:t>
            </a:r>
            <a:r>
              <a:rPr lang="en-US" sz="2400" dirty="0" smtClean="0"/>
              <a:t> Analytics</a:t>
            </a:r>
            <a:endParaRPr lang="en-US" dirty="0"/>
          </a:p>
          <a:p>
            <a:r>
              <a:rPr lang="en-US" dirty="0" smtClean="0"/>
              <a:t>8.11.2019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-564363"/>
            <a:ext cx="6502400" cy="552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" y="4572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Consumption of the refrigerator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658030" y="2203554"/>
            <a:ext cx="4754880" cy="33415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 smtClean="0"/>
              <a:t>- extracting days when only refrigerator was in use (removing days with other consumption spikes).</a:t>
            </a:r>
          </a:p>
          <a:p>
            <a:endParaRPr lang="en-US" sz="2800" b="1" dirty="0"/>
          </a:p>
          <a:p>
            <a:r>
              <a:rPr lang="en-US" sz="2800" b="1" dirty="0" smtClean="0"/>
              <a:t>- linear fit of refrigerator consumption over time.</a:t>
            </a:r>
          </a:p>
          <a:p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64" y="1853888"/>
            <a:ext cx="59944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8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Consumption of the refrigerator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16" y="1883868"/>
            <a:ext cx="5994400" cy="45593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792943" y="2638269"/>
            <a:ext cx="4754880" cy="33415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Daily consumption of the refrigerator in its baseline usage increases by ~45 </a:t>
            </a:r>
            <a:r>
              <a:rPr lang="en-US" sz="2800" b="1" dirty="0" err="1" smtClean="0"/>
              <a:t>Wh</a:t>
            </a:r>
            <a:r>
              <a:rPr lang="en-US" sz="2800" b="1" dirty="0" smtClean="0"/>
              <a:t> every year.</a:t>
            </a:r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2024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Forecasting of the total monthly energy consumption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Can we predict how </a:t>
            </a:r>
            <a:r>
              <a:rPr lang="en-US" sz="2800" dirty="0" smtClean="0"/>
              <a:t>much the household will </a:t>
            </a:r>
            <a:r>
              <a:rPr lang="en-US" sz="2800" dirty="0" smtClean="0"/>
              <a:t>consume next year?</a:t>
            </a:r>
          </a:p>
          <a:p>
            <a:endParaRPr lang="en-US" sz="2800" dirty="0"/>
          </a:p>
          <a:p>
            <a:r>
              <a:rPr lang="en-US" sz="2800" dirty="0" smtClean="0"/>
              <a:t>- Using monthly energy consumption data from 2007-2009, can we accurately predict trends and seasonality of energy consumption in 2010?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433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Forecasting of the total monthly energy consumption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00" y="2084832"/>
            <a:ext cx="889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Forecasting of the total monthly energy consumption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00" y="2084832"/>
            <a:ext cx="8890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Forecasting </a:t>
            </a:r>
            <a:r>
              <a:rPr lang="en-US" sz="5400" dirty="0" smtClean="0"/>
              <a:t>the total monthly energy consumption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00" y="2084832"/>
            <a:ext cx="59944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Recommendations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- The house loses 4.5 kWh of energy every day </a:t>
            </a:r>
            <a:r>
              <a:rPr lang="mr-IN" sz="2800" dirty="0" smtClean="0"/>
              <a:t>–</a:t>
            </a:r>
            <a:r>
              <a:rPr lang="en-US" sz="2800" dirty="0" smtClean="0"/>
              <a:t> find ways how to reduce this </a:t>
            </a:r>
            <a:r>
              <a:rPr lang="en-US" sz="2800" dirty="0" smtClean="0"/>
              <a:t>phantom load.</a:t>
            </a:r>
            <a:endParaRPr lang="en-US" sz="2800" dirty="0" smtClean="0"/>
          </a:p>
          <a:p>
            <a:r>
              <a:rPr lang="en-US" sz="2800" dirty="0" smtClean="0"/>
              <a:t>- Installing more </a:t>
            </a:r>
            <a:r>
              <a:rPr lang="en-US" sz="2800" dirty="0" err="1" smtClean="0"/>
              <a:t>submeters</a:t>
            </a:r>
            <a:r>
              <a:rPr lang="en-US" sz="2800" dirty="0" smtClean="0"/>
              <a:t> would greatly improve the accuracy of </a:t>
            </a:r>
            <a:r>
              <a:rPr lang="en-US" sz="2800" dirty="0" smtClean="0"/>
              <a:t>predictions.</a:t>
            </a:r>
            <a:endParaRPr lang="en-US" sz="2800" dirty="0" smtClean="0"/>
          </a:p>
          <a:p>
            <a:r>
              <a:rPr lang="en-US" sz="2800" dirty="0" smtClean="0"/>
              <a:t>- Refrigerators become less efficient over time </a:t>
            </a:r>
            <a:r>
              <a:rPr lang="mr-IN" sz="2800" dirty="0" smtClean="0"/>
              <a:t>–</a:t>
            </a:r>
            <a:r>
              <a:rPr lang="en-US" sz="2800" dirty="0" smtClean="0"/>
              <a:t> consider replacing </a:t>
            </a:r>
            <a:r>
              <a:rPr lang="en-US" sz="2800" dirty="0" smtClean="0"/>
              <a:t>the old refrigerator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r>
              <a:rPr lang="en-US" sz="2800" dirty="0" smtClean="0"/>
              <a:t>- Global household consumption trends </a:t>
            </a:r>
            <a:r>
              <a:rPr lang="mr-IN" sz="2800" dirty="0" smtClean="0"/>
              <a:t>–</a:t>
            </a:r>
            <a:r>
              <a:rPr lang="en-US" sz="2800" dirty="0" smtClean="0"/>
              <a:t> forecasting future energy consumption trend can help with energy planning.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9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The dashboard </a:t>
            </a:r>
            <a:r>
              <a:rPr lang="mr-IN" sz="5400" dirty="0" smtClean="0"/>
              <a:t>–</a:t>
            </a:r>
            <a:r>
              <a:rPr lang="en-US" sz="5400" dirty="0" smtClean="0"/>
              <a:t> beta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3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1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Our role in creating </a:t>
            </a:r>
            <a:br>
              <a:rPr lang="en-US" sz="5400" dirty="0" smtClean="0"/>
            </a:br>
            <a:r>
              <a:rPr lang="en-US" sz="5400" dirty="0" smtClean="0"/>
              <a:t>smarter homes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4939792"/>
            <a:ext cx="9720071" cy="402336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at </a:t>
            </a:r>
            <a:r>
              <a:rPr lang="en-US" sz="2800" dirty="0" err="1" smtClean="0"/>
              <a:t>IoT</a:t>
            </a:r>
            <a:r>
              <a:rPr lang="en-US" sz="2800" dirty="0" smtClean="0"/>
              <a:t> analytics are developing </a:t>
            </a:r>
            <a:r>
              <a:rPr lang="en-US" sz="2800" b="1" dirty="0" smtClean="0"/>
              <a:t>a user-friendly energy consumption monitoring and forecasting</a:t>
            </a:r>
            <a:r>
              <a:rPr lang="en-US" sz="2800" dirty="0" smtClean="0"/>
              <a:t> for smart homes.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56" y="310896"/>
            <a:ext cx="43180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The benefits for the final consumer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- Convenience of monitoring and managing your electricity consumption on a user-friendly </a:t>
            </a:r>
            <a:r>
              <a:rPr lang="en-US" sz="2800" dirty="0" smtClean="0"/>
              <a:t>dashboard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- Opportunity to increase energy efficiency </a:t>
            </a:r>
          </a:p>
          <a:p>
            <a:endParaRPr lang="en-US" sz="2800" dirty="0"/>
          </a:p>
          <a:p>
            <a:r>
              <a:rPr lang="en-US" sz="2800" dirty="0" smtClean="0"/>
              <a:t>- Improved safety and security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4334256"/>
            <a:ext cx="2364232" cy="2364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08" y="2414016"/>
            <a:ext cx="2510536" cy="251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The product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Installing </a:t>
            </a:r>
            <a:r>
              <a:rPr lang="en-US" sz="2400" dirty="0"/>
              <a:t>the energy </a:t>
            </a:r>
            <a:r>
              <a:rPr lang="en-US" sz="2400" dirty="0" smtClean="0"/>
              <a:t>sub-meters at home</a:t>
            </a:r>
            <a:endParaRPr lang="en-US" sz="2400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75" y="2967038"/>
            <a:ext cx="3341687" cy="334168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908760" cy="822960"/>
          </a:xfrm>
        </p:spPr>
        <p:txBody>
          <a:bodyPr>
            <a:noAutofit/>
          </a:bodyPr>
          <a:lstStyle/>
          <a:p>
            <a:r>
              <a:rPr lang="en-US" sz="2400" dirty="0" smtClean="0"/>
              <a:t>A </a:t>
            </a:r>
            <a:r>
              <a:rPr lang="en-US" sz="2400" dirty="0"/>
              <a:t>dashboard application to monitor and control energy consumption in real-time</a:t>
            </a:r>
          </a:p>
          <a:p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2967038"/>
            <a:ext cx="3341687" cy="3341687"/>
          </a:xfrm>
        </p:spPr>
      </p:pic>
    </p:spTree>
    <p:extLst>
      <p:ext uri="{BB962C8B-B14F-4D97-AF65-F5344CB8AC3E}">
        <p14:creationId xmlns:p14="http://schemas.microsoft.com/office/powerpoint/2010/main" val="20840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Examples of insights the device can give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CASE STUDY: An example smart home, with 3 sub-meters installed:</a:t>
            </a:r>
          </a:p>
          <a:p>
            <a:endParaRPr lang="en-US" sz="2800" dirty="0" smtClean="0"/>
          </a:p>
          <a:p>
            <a:r>
              <a:rPr lang="en-US" sz="2800" dirty="0" smtClean="0"/>
              <a:t>- Sub meter 1: </a:t>
            </a:r>
            <a:r>
              <a:rPr lang="en-US" sz="2800" b="1" u="sng" dirty="0" smtClean="0"/>
              <a:t>kitchen</a:t>
            </a:r>
            <a:r>
              <a:rPr lang="en-US" sz="2800" dirty="0" smtClean="0"/>
              <a:t> (dishwasher, oven, microwave)</a:t>
            </a:r>
          </a:p>
          <a:p>
            <a:r>
              <a:rPr lang="en-US" sz="2800" dirty="0" smtClean="0"/>
              <a:t>- Sub meter 2: </a:t>
            </a:r>
            <a:r>
              <a:rPr lang="en-US" sz="2800" b="1" u="sng" dirty="0" smtClean="0"/>
              <a:t>laundry room</a:t>
            </a:r>
            <a:r>
              <a:rPr lang="en-US" sz="2800" dirty="0" smtClean="0"/>
              <a:t> (washer, dryer, refrigerator, light)</a:t>
            </a:r>
          </a:p>
          <a:p>
            <a:r>
              <a:rPr lang="en-US" sz="2800" dirty="0" smtClean="0"/>
              <a:t>- Sub meter 3: </a:t>
            </a:r>
            <a:r>
              <a:rPr lang="en-US" sz="2800" b="1" u="sng" dirty="0" smtClean="0"/>
              <a:t>water-heater</a:t>
            </a:r>
            <a:r>
              <a:rPr lang="en-US" sz="2800" b="1" dirty="0" smtClean="0"/>
              <a:t> </a:t>
            </a:r>
            <a:r>
              <a:rPr lang="en-US" sz="2800" dirty="0" smtClean="0"/>
              <a:t>and</a:t>
            </a:r>
            <a:r>
              <a:rPr lang="en-US" sz="2800" b="1" dirty="0" smtClean="0"/>
              <a:t> </a:t>
            </a:r>
            <a:r>
              <a:rPr lang="en-US" sz="2800" b="1" u="sng" dirty="0" smtClean="0"/>
              <a:t>air-con</a:t>
            </a:r>
          </a:p>
          <a:p>
            <a:r>
              <a:rPr lang="en-US" sz="2800" dirty="0" smtClean="0"/>
              <a:t>- Other (not metered): including living room, computers, TV..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308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Total amount of energy spent by the home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407"/>
          <a:stretch/>
        </p:blipFill>
        <p:spPr>
          <a:xfrm>
            <a:off x="5116876" y="1949921"/>
            <a:ext cx="7075123" cy="4495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6" y="2084832"/>
            <a:ext cx="4842282" cy="4345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10539338" y="3766638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Daily consumption (</a:t>
            </a:r>
            <a:r>
              <a:rPr lang="en-US" sz="1400" dirty="0" smtClean="0"/>
              <a:t>kWh)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68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167" y="0"/>
            <a:ext cx="11057944" cy="149961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Consumption by meter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1042" b="12215"/>
          <a:stretch/>
        </p:blipFill>
        <p:spPr>
          <a:xfrm>
            <a:off x="6863675" y="3806904"/>
            <a:ext cx="5054600" cy="3043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042" b="12215"/>
          <a:stretch/>
        </p:blipFill>
        <p:spPr>
          <a:xfrm>
            <a:off x="964167" y="3814997"/>
            <a:ext cx="5054600" cy="3043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0010" b="21657"/>
          <a:stretch/>
        </p:blipFill>
        <p:spPr>
          <a:xfrm>
            <a:off x="6863675" y="971211"/>
            <a:ext cx="5054600" cy="2659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0010" b="21657"/>
          <a:stretch/>
        </p:blipFill>
        <p:spPr>
          <a:xfrm>
            <a:off x="964167" y="971211"/>
            <a:ext cx="5054600" cy="2659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5907774" y="2374272"/>
            <a:ext cx="1911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Laundry Room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9708" y="4828013"/>
            <a:ext cx="1908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Hot water/AC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34470" y="2279887"/>
            <a:ext cx="1059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Kitchen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6415477" y="4857696"/>
            <a:ext cx="8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Other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4364798" y="2142775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Daily </a:t>
            </a:r>
            <a:r>
              <a:rPr lang="en-US" sz="1400" smtClean="0"/>
              <a:t>consumption (</a:t>
            </a:r>
            <a:r>
              <a:rPr lang="en-US" sz="1400" dirty="0" smtClean="0"/>
              <a:t>kWh)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364798" y="4924838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Daily </a:t>
            </a:r>
            <a:r>
              <a:rPr lang="en-US" sz="1400" smtClean="0"/>
              <a:t>consumption (</a:t>
            </a:r>
            <a:r>
              <a:rPr lang="en-US" sz="1400" dirty="0" smtClean="0"/>
              <a:t>kWh)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0273421" y="2142775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Daily </a:t>
            </a:r>
            <a:r>
              <a:rPr lang="en-US" sz="1400" smtClean="0"/>
              <a:t>consumption (</a:t>
            </a:r>
            <a:r>
              <a:rPr lang="en-US" sz="1400" dirty="0" smtClean="0"/>
              <a:t>kWh)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0282140" y="4978469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Daily </a:t>
            </a:r>
            <a:r>
              <a:rPr lang="en-US" sz="1400" smtClean="0"/>
              <a:t>consumption (</a:t>
            </a:r>
            <a:r>
              <a:rPr lang="en-US" sz="1400" dirty="0" smtClean="0"/>
              <a:t>kWh)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25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Baseline energy consumption on holidays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3" y="2378543"/>
            <a:ext cx="5994400" cy="4559300"/>
          </a:xfrm>
          <a:prstGeom prst="rect">
            <a:avLst/>
          </a:prstGeom>
        </p:spPr>
      </p:pic>
      <p:sp>
        <p:nvSpPr>
          <p:cNvPr id="5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792943" y="2638269"/>
            <a:ext cx="4754880" cy="334157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b="1" dirty="0" smtClean="0"/>
              <a:t>Baseline energy consumption of 4.5 kWh per day!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1024128" y="2250758"/>
            <a:ext cx="4597183" cy="38751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dirty="0" smtClean="0"/>
              <a:t>Energy consumption on August 19</a:t>
            </a:r>
            <a:r>
              <a:rPr lang="en-US" baseline="30000" dirty="0" smtClean="0"/>
              <a:t>th</a:t>
            </a:r>
            <a:r>
              <a:rPr lang="en-US" dirty="0" smtClean="0"/>
              <a:t>,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057944" cy="1499616"/>
          </a:xfrm>
        </p:spPr>
        <p:txBody>
          <a:bodyPr/>
          <a:lstStyle/>
          <a:p>
            <a:r>
              <a:rPr lang="en-US" sz="5400" dirty="0" smtClean="0"/>
              <a:t>Consumption of the refrigerator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64" y="1853888"/>
            <a:ext cx="5994400" cy="4559300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822922" y="3516428"/>
            <a:ext cx="4754880" cy="334157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b="1" dirty="0" smtClean="0"/>
              <a:t>How much does </a:t>
            </a:r>
            <a:r>
              <a:rPr lang="en-US" sz="2800" b="1" smtClean="0"/>
              <a:t>the refrigerator </a:t>
            </a:r>
            <a:r>
              <a:rPr lang="en-US" sz="2800" b="1" dirty="0" smtClean="0"/>
              <a:t>consume?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34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8573</TotalTime>
  <Words>412</Words>
  <Application>Microsoft Macintosh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Mangal</vt:lpstr>
      <vt:lpstr>Tw Cen MT</vt:lpstr>
      <vt:lpstr>Tw Cen MT Condensed</vt:lpstr>
      <vt:lpstr>Wingdings 3</vt:lpstr>
      <vt:lpstr>Integral</vt:lpstr>
      <vt:lpstr>Presentation for the management team</vt:lpstr>
      <vt:lpstr>Our role in creating  smarter homes</vt:lpstr>
      <vt:lpstr>The benefits for the final consumer</vt:lpstr>
      <vt:lpstr>The product</vt:lpstr>
      <vt:lpstr>Examples of insights the device can give</vt:lpstr>
      <vt:lpstr>Total amount of energy spent by the home</vt:lpstr>
      <vt:lpstr>Consumption by meter</vt:lpstr>
      <vt:lpstr>Baseline energy consumption on holidays</vt:lpstr>
      <vt:lpstr>Consumption of the refrigerator</vt:lpstr>
      <vt:lpstr>Consumption of the refrigerator</vt:lpstr>
      <vt:lpstr>Consumption of the refrigerator</vt:lpstr>
      <vt:lpstr>Forecasting of the total monthly energy consumption </vt:lpstr>
      <vt:lpstr>Forecasting of the total monthly energy consumption </vt:lpstr>
      <vt:lpstr>Forecasting of the total monthly energy consumption </vt:lpstr>
      <vt:lpstr>Forecasting the total monthly energy consumption </vt:lpstr>
      <vt:lpstr>Recommendations</vt:lpstr>
      <vt:lpstr>The dashboard – beta version</vt:lpstr>
      <vt:lpstr>Thank you!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for the CEO</dc:title>
  <dc:creator>Microsoft Office User</dc:creator>
  <cp:lastModifiedBy>Microsoft Office User</cp:lastModifiedBy>
  <cp:revision>82</cp:revision>
  <dcterms:created xsi:type="dcterms:W3CDTF">2019-10-11T08:51:29Z</dcterms:created>
  <dcterms:modified xsi:type="dcterms:W3CDTF">2019-11-08T11:01:03Z</dcterms:modified>
</cp:coreProperties>
</file>